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704BD3-4E86-4536-B754-E4C41B54C122}">
          <p14:sldIdLst>
            <p14:sldId id="256"/>
            <p14:sldId id="259"/>
            <p14:sldId id="257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  <p14:sldId id="267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1"/>
            <p14:sldId id="280"/>
          </p14:sldIdLst>
        </p14:section>
        <p14:section name="Untitled Section" id="{184383BC-3C4C-46F9-9196-AF846B9049C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Text Selection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Bryan Kelly </a:t>
            </a:r>
            <a:endParaRPr lang="fi-FI" dirty="0" smtClean="0"/>
          </a:p>
          <a:p>
            <a:r>
              <a:rPr lang="fi-FI" dirty="0" smtClean="0"/>
              <a:t>Asaf Manela</a:t>
            </a:r>
          </a:p>
          <a:p>
            <a:r>
              <a:rPr lang="fi-FI" dirty="0" smtClean="0"/>
              <a:t> </a:t>
            </a:r>
            <a:r>
              <a:rPr lang="fi-FI" dirty="0"/>
              <a:t>Alan </a:t>
            </a:r>
            <a:r>
              <a:rPr lang="fi-FI" dirty="0" smtClean="0"/>
              <a:t>Moreira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1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Suppose </a:t>
            </a:r>
            <a:r>
              <a:rPr lang="en-US" sz="2400" dirty="0" err="1"/>
              <a:t>v</a:t>
            </a:r>
            <a:r>
              <a:rPr lang="en-US" sz="1200" dirty="0" err="1"/>
              <a:t>iy</a:t>
            </a:r>
            <a:r>
              <a:rPr lang="en-US" sz="2400" dirty="0"/>
              <a:t> is the first element of v</a:t>
            </a:r>
            <a:r>
              <a:rPr lang="en-US" sz="1200" dirty="0"/>
              <a:t>i</a:t>
            </a:r>
            <a:r>
              <a:rPr lang="en-US" sz="2400" dirty="0"/>
              <a:t> , which is available in a subsample, but needs to be predicted for other subsamples.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first step would be to run a multinomial inverse regression of word counts on the covariates v in the training sample to estimate </a:t>
            </a:r>
            <a:r>
              <a:rPr lang="en-US" sz="2400" dirty="0" smtClean="0"/>
              <a:t>ϕ</a:t>
            </a:r>
          </a:p>
          <a:p>
            <a:r>
              <a:rPr lang="en-US" sz="2400" dirty="0"/>
              <a:t>Second, estimate a forward regression (</a:t>
            </a:r>
            <a:r>
              <a:rPr lang="en-US" sz="2400" dirty="0" smtClean="0"/>
              <a:t>linear </a:t>
            </a:r>
            <a:r>
              <a:rPr lang="en-US" sz="2400" dirty="0"/>
              <a:t>or higher order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Finally, the forward regression can be used to predict </a:t>
            </a:r>
            <a:r>
              <a:rPr lang="en-US" sz="2400" dirty="0" err="1"/>
              <a:t>v</a:t>
            </a:r>
            <a:r>
              <a:rPr lang="en-US" sz="1400" dirty="0" err="1"/>
              <a:t>iy</a:t>
            </a:r>
            <a:r>
              <a:rPr lang="en-US" sz="2400" dirty="0"/>
              <a:t> using text and the remaining covariates v</a:t>
            </a:r>
            <a:r>
              <a:rPr lang="en-US" sz="1400" dirty="0"/>
              <a:t>i</a:t>
            </a:r>
            <a:r>
              <a:rPr lang="en-US" sz="2400" dirty="0"/>
              <a:t>,−y</a:t>
            </a:r>
            <a:r>
              <a:rPr lang="en-US" sz="2400" dirty="0" smtClean="0"/>
              <a:t>.(</a:t>
            </a:r>
            <a:r>
              <a:rPr lang="en-US" sz="2200" dirty="0" err="1" smtClean="0"/>
              <a:t>Z</a:t>
            </a:r>
            <a:r>
              <a:rPr lang="en-US" sz="1200" dirty="0" err="1" smtClean="0"/>
              <a:t>iy</a:t>
            </a:r>
            <a:r>
              <a:rPr lang="en-US" sz="2200" dirty="0" smtClean="0"/>
              <a:t> </a:t>
            </a:r>
            <a:r>
              <a:rPr lang="en-US" sz="2200" dirty="0"/>
              <a:t> </a:t>
            </a:r>
            <a:r>
              <a:rPr lang="en-US" sz="2200" dirty="0" smtClean="0"/>
              <a:t>is the projection of phrase count in the direction of </a:t>
            </a:r>
            <a:r>
              <a:rPr lang="en-US" sz="2200" dirty="0" err="1" smtClean="0"/>
              <a:t>V</a:t>
            </a:r>
            <a:r>
              <a:rPr lang="en-US" sz="1050" dirty="0" err="1" smtClean="0"/>
              <a:t>iy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267200"/>
            <a:ext cx="277177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8964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HDMR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Poisson is a poor </a:t>
            </a:r>
            <a:r>
              <a:rPr lang="en-US" sz="2800" dirty="0" smtClean="0"/>
              <a:t>description </a:t>
            </a:r>
            <a:r>
              <a:rPr lang="en-US" sz="2800" dirty="0"/>
              <a:t>of word counts </a:t>
            </a:r>
            <a:r>
              <a:rPr lang="en-US" sz="2800" dirty="0" err="1" smtClean="0"/>
              <a:t>c</a:t>
            </a:r>
            <a:r>
              <a:rPr lang="en-US" sz="1400" dirty="0" err="1" smtClean="0"/>
              <a:t>ij</a:t>
            </a:r>
            <a:endParaRPr lang="en-US" sz="1400" dirty="0" smtClean="0"/>
          </a:p>
          <a:p>
            <a:r>
              <a:rPr lang="en-US" sz="2800" dirty="0" smtClean="0"/>
              <a:t>Left: mass zero point   Right: truncate to approximate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81190"/>
            <a:ext cx="8302862" cy="329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3518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/>
              <a:t>replace the independent </a:t>
            </a:r>
            <a:r>
              <a:rPr lang="en-US" sz="2800" dirty="0" err="1"/>
              <a:t>Poissons</a:t>
            </a:r>
            <a:r>
              <a:rPr lang="en-US" sz="2800" dirty="0"/>
              <a:t> with a two part hurdle model for counts </a:t>
            </a:r>
            <a:r>
              <a:rPr lang="en-US" sz="2800" dirty="0" err="1"/>
              <a:t>c</a:t>
            </a:r>
            <a:r>
              <a:rPr lang="en-US" sz="1400" dirty="0" err="1"/>
              <a:t>ij</a:t>
            </a:r>
            <a:r>
              <a:rPr lang="en-US" sz="2800" dirty="0"/>
              <a:t> , which we label the hurdle distributed </a:t>
            </a:r>
            <a:r>
              <a:rPr lang="en-US" sz="2800" dirty="0" smtClean="0"/>
              <a:t>multiple </a:t>
            </a:r>
            <a:r>
              <a:rPr lang="en-US" sz="2800" dirty="0"/>
              <a:t>regression (HDMR</a:t>
            </a:r>
            <a:r>
              <a:rPr lang="en-US" sz="2800" dirty="0" smtClean="0"/>
              <a:t>):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Two choices : include or exclude word j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Only observe included words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524" y="3124200"/>
            <a:ext cx="4143375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178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 on so force again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l-GR" dirty="0" smtClean="0"/>
              <a:t>π</a:t>
            </a:r>
            <a:r>
              <a:rPr lang="en-US" sz="1800" dirty="0"/>
              <a:t>0</a:t>
            </a:r>
            <a:r>
              <a:rPr lang="en-US" dirty="0" smtClean="0"/>
              <a:t> </a:t>
            </a:r>
            <a:r>
              <a:rPr lang="en-US" dirty="0"/>
              <a:t>denote the discrete density for </a:t>
            </a:r>
            <a:r>
              <a:rPr lang="en-US" dirty="0" smtClean="0"/>
              <a:t>zeros</a:t>
            </a:r>
          </a:p>
          <a:p>
            <a:endParaRPr lang="en-US" dirty="0"/>
          </a:p>
          <a:p>
            <a:r>
              <a:rPr lang="en-US" sz="2800" dirty="0"/>
              <a:t>Natural choices for </a:t>
            </a:r>
            <a:r>
              <a:rPr lang="el-GR" sz="2800" dirty="0" smtClean="0"/>
              <a:t>π</a:t>
            </a:r>
            <a:r>
              <a:rPr lang="en-US" sz="1800" dirty="0" smtClean="0"/>
              <a:t>0</a:t>
            </a:r>
            <a:r>
              <a:rPr lang="en-US" sz="2800" dirty="0" smtClean="0"/>
              <a:t> </a:t>
            </a:r>
            <a:r>
              <a:rPr lang="en-US" sz="2800" dirty="0"/>
              <a:t>are the </a:t>
            </a:r>
            <a:r>
              <a:rPr lang="en-US" sz="2800" dirty="0" err="1"/>
              <a:t>probit</a:t>
            </a:r>
            <a:r>
              <a:rPr lang="en-US" sz="2800" dirty="0"/>
              <a:t> and </a:t>
            </a:r>
            <a:r>
              <a:rPr lang="en-US" sz="2800" dirty="0" err="1"/>
              <a:t>logit</a:t>
            </a:r>
            <a:r>
              <a:rPr lang="en-US" sz="2800" dirty="0"/>
              <a:t> binary choice models. Let P + denote the model for positive counts, so that conditional on inclusion</a:t>
            </a:r>
            <a:r>
              <a:rPr lang="en-US" sz="2800" dirty="0" smtClean="0"/>
              <a:t>,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Joint density: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4213"/>
            <a:ext cx="1625648" cy="165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203" y="2133600"/>
            <a:ext cx="3590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027" y="4038600"/>
            <a:ext cx="50196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8" y="5562600"/>
            <a:ext cx="93440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014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log likelihood: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77" y="2667000"/>
            <a:ext cx="8256587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255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Exclusion is </a:t>
            </a:r>
            <a:r>
              <a:rPr lang="en-US" dirty="0"/>
              <a:t>the only source of zero </a:t>
            </a:r>
            <a:r>
              <a:rPr lang="en-US" dirty="0" smtClean="0"/>
              <a:t>counts</a:t>
            </a:r>
          </a:p>
          <a:p>
            <a:r>
              <a:rPr lang="en-US" dirty="0" err="1" smtClean="0"/>
              <a:t>κ</a:t>
            </a:r>
            <a:r>
              <a:rPr lang="en-US" sz="1400" dirty="0" err="1" smtClean="0"/>
              <a:t>j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δ</a:t>
            </a:r>
            <a:r>
              <a:rPr lang="en-US" sz="1400" dirty="0" err="1"/>
              <a:t>j</a:t>
            </a:r>
            <a:r>
              <a:rPr lang="en-US" dirty="0"/>
              <a:t> , only depend on word j indicators </a:t>
            </a:r>
            <a:r>
              <a:rPr lang="en-US" dirty="0" err="1"/>
              <a:t>h</a:t>
            </a:r>
            <a:r>
              <a:rPr lang="en-US" sz="1500" dirty="0" err="1"/>
              <a:t>j</a:t>
            </a:r>
            <a:r>
              <a:rPr lang="en-US" dirty="0"/>
              <a:t> and on the </a:t>
            </a:r>
            <a:r>
              <a:rPr lang="en-US" dirty="0" smtClean="0"/>
              <a:t>covariates w</a:t>
            </a:r>
          </a:p>
          <a:p>
            <a:r>
              <a:rPr lang="en-US" dirty="0"/>
              <a:t>α</a:t>
            </a:r>
            <a:r>
              <a:rPr lang="en-US" sz="1400" dirty="0"/>
              <a:t>j</a:t>
            </a:r>
            <a:r>
              <a:rPr lang="en-US" dirty="0"/>
              <a:t> and </a:t>
            </a:r>
            <a:r>
              <a:rPr lang="en-US" dirty="0" err="1"/>
              <a:t>ϕ</a:t>
            </a:r>
            <a:r>
              <a:rPr lang="en-US" sz="1400" dirty="0" err="1"/>
              <a:t>j</a:t>
            </a:r>
            <a:r>
              <a:rPr lang="en-US" dirty="0"/>
              <a:t> , only depend on positive word counts </a:t>
            </a:r>
            <a:r>
              <a:rPr lang="en-US" dirty="0" err="1"/>
              <a:t>c</a:t>
            </a:r>
            <a:r>
              <a:rPr lang="en-US" sz="1400" dirty="0" err="1"/>
              <a:t>j</a:t>
            </a:r>
            <a:r>
              <a:rPr lang="en-US" dirty="0"/>
              <a:t> &gt; 0 </a:t>
            </a:r>
            <a:endParaRPr lang="en-US" dirty="0" smtClean="0"/>
          </a:p>
          <a:p>
            <a:r>
              <a:rPr lang="en-US" dirty="0"/>
              <a:t>HDMR therefore allows one to estimate text selection in Big Data applications of previously impossible scale, by distributing computation across categories and across the two parts of the selection model</a:t>
            </a:r>
          </a:p>
        </p:txBody>
      </p:sp>
    </p:spTree>
    <p:extLst>
      <p:ext uri="{BB962C8B-B14F-4D97-AF65-F5344CB8AC3E}">
        <p14:creationId xmlns:p14="http://schemas.microsoft.com/office/powerpoint/2010/main" val="626058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 &lt;&lt; </a:t>
            </a:r>
            <a:r>
              <a:rPr lang="en-US" dirty="0" smtClean="0"/>
              <a:t>P </a:t>
            </a:r>
          </a:p>
          <a:p>
            <a:pPr marL="0" indent="0">
              <a:buNone/>
            </a:pPr>
            <a:r>
              <a:rPr lang="en-US" dirty="0"/>
              <a:t>the feature space (words) is much larger than the number of observations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the penalty is normalized by the number of such documents </a:t>
            </a:r>
            <a:r>
              <a:rPr lang="en-US" dirty="0" smtClean="0"/>
              <a:t>n+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424" y="3048000"/>
            <a:ext cx="7189787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562600"/>
            <a:ext cx="14382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752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Projection(recover low dimension text indices that track variables of interest)</a:t>
            </a:r>
            <a:endParaRPr lang="en-US" dirty="0" smtClean="0"/>
          </a:p>
          <a:p>
            <a:r>
              <a:rPr lang="en-US" dirty="0" smtClean="0"/>
              <a:t>Inverse regression for prediction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Predict </a:t>
            </a:r>
            <a:r>
              <a:rPr lang="en-US" dirty="0" err="1" smtClean="0"/>
              <a:t>V</a:t>
            </a:r>
            <a:r>
              <a:rPr lang="en-US" sz="1800" dirty="0" err="1" smtClean="0"/>
              <a:t>iy</a:t>
            </a:r>
            <a:r>
              <a:rPr lang="en-US" sz="1800" dirty="0" smtClean="0"/>
              <a:t>  </a:t>
            </a:r>
            <a:r>
              <a:rPr lang="en-US" dirty="0"/>
              <a:t>using text and the remaining covariates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234" y="3657600"/>
            <a:ext cx="55530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877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He, Kelly, and </a:t>
            </a:r>
            <a:r>
              <a:rPr lang="en-US" sz="2400" dirty="0" err="1">
                <a:solidFill>
                  <a:srgbClr val="FF0000"/>
                </a:solidFill>
              </a:rPr>
              <a:t>Manela</a:t>
            </a:r>
            <a:r>
              <a:rPr lang="en-US" sz="2400" dirty="0">
                <a:solidFill>
                  <a:srgbClr val="FF0000"/>
                </a:solidFill>
              </a:rPr>
              <a:t> (2017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/>
              <a:t>find </a:t>
            </a:r>
            <a:r>
              <a:rPr lang="en-US" sz="2400" dirty="0" smtClean="0"/>
              <a:t>a simple two-factor model that includes the excess </a:t>
            </a:r>
            <a:r>
              <a:rPr lang="en-US" sz="2400" dirty="0"/>
              <a:t>stock market return and the aggregate capital ratio of </a:t>
            </a:r>
            <a:r>
              <a:rPr lang="en-US" sz="2400" dirty="0" smtClean="0"/>
              <a:t>major </a:t>
            </a:r>
            <a:r>
              <a:rPr lang="en-US" sz="2400" dirty="0"/>
              <a:t>financial intermediaries can explain cross-sectional variation in expected returns across a wide array of asset classes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Conclusions are limited</a:t>
            </a:r>
          </a:p>
          <a:p>
            <a:r>
              <a:rPr lang="en-US" sz="2400" dirty="0" smtClean="0"/>
              <a:t>Calculations are precluded prior to 1970</a:t>
            </a:r>
          </a:p>
          <a:p>
            <a:endParaRPr lang="en-US" sz="2400" dirty="0"/>
          </a:p>
          <a:p>
            <a:r>
              <a:rPr lang="en-US" sz="2400" dirty="0"/>
              <a:t>Conjecture: publication catering to investors (text that appears on the front page of the Wall Street Journal would be informative about the aggregate state of the intermediary sector)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58680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</a:p>
          <a:p>
            <a:pPr marL="0" indent="0">
              <a:buNone/>
            </a:pPr>
            <a:r>
              <a:rPr lang="en-US" sz="1800" i="1" dirty="0"/>
              <a:t>Wall Street Journal from July 1926 to February 2016</a:t>
            </a:r>
            <a:endParaRPr lang="en-US" sz="1800" i="1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43" y="2819400"/>
            <a:ext cx="6408737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166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a new regression methodology for text-based regression</a:t>
            </a:r>
          </a:p>
          <a:p>
            <a:r>
              <a:rPr lang="en-US" dirty="0" smtClean="0"/>
              <a:t>Model that perform well in high dimensional data (Number of variables)</a:t>
            </a:r>
          </a:p>
          <a:p>
            <a:r>
              <a:rPr lang="en-US" dirty="0" smtClean="0"/>
              <a:t>Model fit text that phrase counts are sparse(most phrases have a count of zero)</a:t>
            </a:r>
          </a:p>
          <a:p>
            <a:r>
              <a:rPr lang="en-US" dirty="0" smtClean="0"/>
              <a:t>Application of the method</a:t>
            </a:r>
          </a:p>
        </p:txBody>
      </p:sp>
    </p:spTree>
    <p:extLst>
      <p:ext uri="{BB962C8B-B14F-4D97-AF65-F5344CB8AC3E}">
        <p14:creationId xmlns:p14="http://schemas.microsoft.com/office/powerpoint/2010/main" val="3939383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covariates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dirty="0"/>
              <a:t>match this data with the monthly intermediary capital ratio </a:t>
            </a:r>
            <a:r>
              <a:rPr lang="en-US" sz="2800" i="1" dirty="0" err="1"/>
              <a:t>i</a:t>
            </a:r>
            <a:r>
              <a:rPr lang="en-US" sz="1400" i="1" dirty="0" err="1"/>
              <a:t>crt</a:t>
            </a:r>
            <a:r>
              <a:rPr lang="en-US" sz="2800" i="1" dirty="0"/>
              <a:t> </a:t>
            </a:r>
            <a:r>
              <a:rPr lang="en-US" sz="2800" dirty="0" smtClean="0"/>
              <a:t>(prediction target ) of </a:t>
            </a:r>
            <a:r>
              <a:rPr lang="en-US" sz="2800" dirty="0">
                <a:solidFill>
                  <a:srgbClr val="FF0000"/>
                </a:solidFill>
              </a:rPr>
              <a:t>He, Kelly, and </a:t>
            </a:r>
            <a:r>
              <a:rPr lang="en-US" sz="2800" dirty="0" err="1" smtClean="0">
                <a:solidFill>
                  <a:srgbClr val="FF0000"/>
                </a:solidFill>
              </a:rPr>
              <a:t>Manela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800" dirty="0"/>
              <a:t>the log price over annualized dividend ratio </a:t>
            </a:r>
            <a:r>
              <a:rPr lang="en-US" sz="2800" i="1" dirty="0" err="1" smtClean="0"/>
              <a:t>p</a:t>
            </a:r>
            <a:r>
              <a:rPr lang="en-US" sz="1400" i="1" dirty="0" err="1" smtClean="0"/>
              <a:t>dt</a:t>
            </a:r>
            <a:endParaRPr lang="en-US" sz="1400" i="1" dirty="0" smtClean="0"/>
          </a:p>
          <a:p>
            <a:r>
              <a:rPr lang="en-US" sz="2800" dirty="0" smtClean="0"/>
              <a:t>log realized variance </a:t>
            </a:r>
            <a:r>
              <a:rPr lang="en-US" sz="2800" i="1" dirty="0" err="1" smtClean="0"/>
              <a:t>r</a:t>
            </a:r>
            <a:r>
              <a:rPr lang="en-US" sz="1400" i="1" dirty="0" err="1" smtClean="0"/>
              <a:t>vt</a:t>
            </a:r>
            <a:endParaRPr lang="en-US" sz="1400" i="1" dirty="0"/>
          </a:p>
          <a:p>
            <a:r>
              <a:rPr lang="en-US" sz="2800" dirty="0"/>
              <a:t>monthly average number of pages in section A, </a:t>
            </a:r>
            <a:r>
              <a:rPr lang="en-US" sz="2800" i="1" dirty="0" err="1" smtClean="0"/>
              <a:t>biznewspres</a:t>
            </a:r>
            <a:r>
              <a:rPr lang="en-US" sz="2800" i="1" dirty="0" smtClean="0"/>
              <a:t>  </a:t>
            </a:r>
            <a:r>
              <a:rPr lang="en-US" sz="2800" dirty="0" smtClean="0"/>
              <a:t>(backfill </a:t>
            </a:r>
            <a:r>
              <a:rPr lang="en-US" sz="2800" dirty="0"/>
              <a:t>the ICR as far back as </a:t>
            </a:r>
            <a:r>
              <a:rPr lang="en-US" sz="2800" dirty="0" smtClean="0"/>
              <a:t>possible)</a:t>
            </a:r>
            <a:endParaRPr lang="en-US" sz="2800" i="1" dirty="0"/>
          </a:p>
          <a:p>
            <a:endParaRPr lang="en-US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564" y="4724400"/>
            <a:ext cx="6770687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9514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36549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Clean the data (omit words or phrases that rarely appear in the </a:t>
            </a:r>
            <a:r>
              <a:rPr lang="en-US" sz="2400" dirty="0" smtClean="0"/>
              <a:t>sample)</a:t>
            </a:r>
          </a:p>
          <a:p>
            <a:r>
              <a:rPr lang="en-US" sz="2400" dirty="0" smtClean="0"/>
              <a:t>Compare MSE from 10-fold cross validation exercise</a:t>
            </a: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6637337" cy="4963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946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r>
              <a:rPr lang="en-US" dirty="0" smtClean="0"/>
              <a:t>Using serial variant of cross-validation (different time lead to different prediction)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6480175" cy="472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77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800" dirty="0" err="1" smtClean="0"/>
              <a:t>Icr</a:t>
            </a:r>
            <a:r>
              <a:rPr lang="en-US" sz="1800" dirty="0" smtClean="0"/>
              <a:t>: capital ratio</a:t>
            </a:r>
            <a:br>
              <a:rPr lang="en-US" sz="1800" dirty="0" smtClean="0"/>
            </a:br>
            <a:r>
              <a:rPr lang="en-US" sz="1800" dirty="0" err="1" smtClean="0"/>
              <a:t>rv</a:t>
            </a:r>
            <a:r>
              <a:rPr lang="en-US" sz="1800" dirty="0" smtClean="0"/>
              <a:t>: realized variance</a:t>
            </a:r>
            <a:br>
              <a:rPr lang="en-US" sz="1800" dirty="0" smtClean="0"/>
            </a:br>
            <a:r>
              <a:rPr lang="en-US" sz="1800" dirty="0" err="1" smtClean="0"/>
              <a:t>pd</a:t>
            </a:r>
            <a:r>
              <a:rPr lang="en-US" sz="1800" dirty="0" smtClean="0"/>
              <a:t>: price over annualized dividend ratio</a:t>
            </a:r>
            <a:br>
              <a:rPr lang="en-US" sz="1800" dirty="0" smtClean="0"/>
            </a:br>
            <a:r>
              <a:rPr lang="en-US" sz="1800" dirty="0" err="1" smtClean="0"/>
              <a:t>biznewspres</a:t>
            </a:r>
            <a:r>
              <a:rPr lang="en-US" sz="1800" dirty="0" smtClean="0"/>
              <a:t>: monthly average number of pages in section A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Loadings of the variables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67000"/>
            <a:ext cx="8942387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7758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regress future stock market excess returns on lagged sufficient reduction </a:t>
            </a:r>
            <a:r>
              <a:rPr lang="en-US" sz="2400" dirty="0" smtClean="0"/>
              <a:t>projections Z0 </a:t>
            </a:r>
            <a:r>
              <a:rPr lang="en-US" sz="1400" dirty="0"/>
              <a:t>t−1 </a:t>
            </a:r>
            <a:r>
              <a:rPr lang="en-US" sz="2400" dirty="0"/>
              <a:t>, </a:t>
            </a:r>
            <a:r>
              <a:rPr lang="en-US" sz="2400" dirty="0" smtClean="0"/>
              <a:t>Z+ </a:t>
            </a:r>
            <a:r>
              <a:rPr lang="en-US" sz="1400" dirty="0"/>
              <a:t>t−1</a:t>
            </a:r>
            <a:r>
              <a:rPr lang="en-US" sz="2400" dirty="0"/>
              <a:t> , and covariates </a:t>
            </a:r>
            <a:r>
              <a:rPr lang="en-US" sz="1400" dirty="0"/>
              <a:t>rvt−1</a:t>
            </a:r>
            <a:r>
              <a:rPr lang="en-US" sz="2400" dirty="0"/>
              <a:t>, pd</a:t>
            </a:r>
            <a:r>
              <a:rPr lang="en-US" sz="1400" dirty="0"/>
              <a:t>t−1 </a:t>
            </a:r>
            <a:r>
              <a:rPr lang="en-US" sz="2400" dirty="0"/>
              <a:t>and biznewspres</a:t>
            </a:r>
            <a:r>
              <a:rPr lang="en-US" sz="1400" dirty="0"/>
              <a:t>t−</a:t>
            </a:r>
            <a:r>
              <a:rPr lang="en-US" sz="1400" dirty="0" smtClean="0"/>
              <a:t>1</a:t>
            </a:r>
          </a:p>
          <a:p>
            <a:r>
              <a:rPr lang="en-US" sz="2400" dirty="0"/>
              <a:t>projection </a:t>
            </a:r>
            <a:r>
              <a:rPr lang="en-US" sz="2400" dirty="0" smtClean="0"/>
              <a:t>z</a:t>
            </a:r>
            <a:r>
              <a:rPr lang="en-US" sz="1400" dirty="0" smtClean="0"/>
              <a:t>0 </a:t>
            </a:r>
            <a:r>
              <a:rPr lang="en-US" sz="1400" dirty="0"/>
              <a:t>t−1 </a:t>
            </a:r>
            <a:r>
              <a:rPr lang="en-US" sz="2400" dirty="0"/>
              <a:t>is a strong predictor of future market returns,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355" y="2590800"/>
            <a:ext cx="6751637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273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high-dimensional model that fit sparse count data</a:t>
            </a:r>
          </a:p>
          <a:p>
            <a:r>
              <a:rPr lang="en-US" dirty="0"/>
              <a:t>especially useful in cases where </a:t>
            </a:r>
            <a:r>
              <a:rPr lang="en-US"/>
              <a:t>the </a:t>
            </a:r>
            <a:r>
              <a:rPr lang="en-US" smtClean="0"/>
              <a:t>cover/no-cover </a:t>
            </a:r>
            <a:r>
              <a:rPr lang="en-US" dirty="0"/>
              <a:t>choice is separate or more interesting than the coverage quantity choice</a:t>
            </a:r>
          </a:p>
        </p:txBody>
      </p:sp>
    </p:spTree>
    <p:extLst>
      <p:ext uri="{BB962C8B-B14F-4D97-AF65-F5344CB8AC3E}">
        <p14:creationId xmlns:p14="http://schemas.microsoft.com/office/powerpoint/2010/main" val="568961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method?</a:t>
            </a:r>
          </a:p>
          <a:p>
            <a:r>
              <a:rPr lang="en-US" dirty="0" smtClean="0"/>
              <a:t>Improvement?</a:t>
            </a:r>
            <a:r>
              <a:rPr lang="en-US" dirty="0"/>
              <a:t> </a:t>
            </a:r>
            <a:r>
              <a:rPr lang="en-US" dirty="0" smtClean="0"/>
              <a:t>(advantage increases with sparsity of data)</a:t>
            </a:r>
          </a:p>
          <a:p>
            <a:r>
              <a:rPr lang="en-US" dirty="0" smtClean="0"/>
              <a:t>Other methods</a:t>
            </a:r>
          </a:p>
        </p:txBody>
      </p:sp>
    </p:spTree>
    <p:extLst>
      <p:ext uri="{BB962C8B-B14F-4D97-AF65-F5344CB8AC3E}">
        <p14:creationId xmlns:p14="http://schemas.microsoft.com/office/powerpoint/2010/main" val="158170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attributes of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Text data is high-dimensional</a:t>
            </a:r>
          </a:p>
          <a:p>
            <a:r>
              <a:rPr lang="en-US" sz="3600" dirty="0" smtClean="0"/>
              <a:t>Phrase counts are zero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require machine learning techniques</a:t>
            </a:r>
          </a:p>
        </p:txBody>
      </p:sp>
    </p:spTree>
    <p:extLst>
      <p:ext uri="{BB962C8B-B14F-4D97-AF65-F5344CB8AC3E}">
        <p14:creationId xmlns:p14="http://schemas.microsoft.com/office/powerpoint/2010/main" val="289612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 econometric approach </a:t>
            </a:r>
            <a:r>
              <a:rPr lang="en-US" dirty="0" smtClean="0"/>
              <a:t> for descripting counts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Multinomial logistic regression</a:t>
            </a:r>
          </a:p>
          <a:p>
            <a:pPr marL="0" indent="0">
              <a:buNone/>
            </a:pPr>
            <a:r>
              <a:rPr lang="en-US" sz="2800" i="1" dirty="0"/>
              <a:t>dependent is nominal &amp;&amp; more than 2 </a:t>
            </a:r>
            <a:r>
              <a:rPr lang="en-US" sz="2800" i="1" dirty="0" smtClean="0"/>
              <a:t>categories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i="1" dirty="0" smtClean="0"/>
              <a:t>Problem: </a:t>
            </a:r>
            <a:r>
              <a:rPr lang="en-US" sz="2800" i="1" dirty="0"/>
              <a:t>the number of categories is extremely </a:t>
            </a:r>
            <a:r>
              <a:rPr lang="en-US" sz="2800" i="1" dirty="0" smtClean="0"/>
              <a:t>large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Taddy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(2015) </a:t>
            </a:r>
            <a:r>
              <a:rPr lang="en-US" sz="2800" dirty="0"/>
              <a:t>shows that one can overcome this dimensionality problem by approximating the multinomial with cleverly shifted independent Poisson </a:t>
            </a:r>
            <a:r>
              <a:rPr lang="en-US" sz="2800" dirty="0" smtClean="0"/>
              <a:t>regressions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0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DMR model (distributed multinomial regression)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i="1" dirty="0" smtClean="0"/>
              <a:t>Assume </a:t>
            </a:r>
            <a:r>
              <a:rPr lang="en-US" sz="2800" i="1" dirty="0"/>
              <a:t>response variable Y has a Poisson </a:t>
            </a:r>
            <a:r>
              <a:rPr lang="en-US" sz="2800" i="1" dirty="0" smtClean="0"/>
              <a:t>distribution</a:t>
            </a:r>
          </a:p>
          <a:p>
            <a:pPr marL="0" indent="0">
              <a:buNone/>
            </a:pPr>
            <a:r>
              <a:rPr lang="en-US" sz="2800" i="1" dirty="0"/>
              <a:t>has the great advantage that the Poisson regression can be distributed across parallel computing units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i="1" dirty="0" smtClean="0"/>
              <a:t>Problem</a:t>
            </a:r>
            <a:r>
              <a:rPr lang="en-US" sz="2800" i="1" dirty="0"/>
              <a:t>: tends to be a much higher proportion of phrases having zero counts than the Poisson distribution allows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9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HDMR </a:t>
            </a:r>
            <a:r>
              <a:rPr lang="en-US" dirty="0"/>
              <a:t>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 of 2 components that are tailored to high dimensionality and sparsity of text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Selection equation </a:t>
            </a:r>
            <a:r>
              <a:rPr lang="en-US" i="1" dirty="0" smtClean="0"/>
              <a:t>(producer’s </a:t>
            </a:r>
            <a:r>
              <a:rPr lang="en-US" i="1" dirty="0"/>
              <a:t>choice of whether or not to use a particular phrase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Positive count model </a:t>
            </a:r>
            <a:r>
              <a:rPr lang="en-US" i="1" dirty="0" smtClean="0"/>
              <a:t>(</a:t>
            </a:r>
            <a:r>
              <a:rPr lang="en-US" i="1" dirty="0"/>
              <a:t>describes the choice of how many times a word is used </a:t>
            </a:r>
            <a:r>
              <a:rPr lang="en-US" i="1" dirty="0" smtClean="0"/>
              <a:t>)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 c</a:t>
            </a:r>
            <a:r>
              <a:rPr lang="en-US" sz="1400" dirty="0"/>
              <a:t>i</a:t>
            </a:r>
            <a:r>
              <a:rPr lang="en-US" sz="2800" dirty="0"/>
              <a:t> </a:t>
            </a:r>
            <a:r>
              <a:rPr lang="en-US" sz="2800" dirty="0" smtClean="0"/>
              <a:t>be </a:t>
            </a:r>
            <a:r>
              <a:rPr lang="en-US" sz="2800" dirty="0"/>
              <a:t>a vector of counts in d categories, summing to m</a:t>
            </a:r>
            <a:r>
              <a:rPr lang="en-US" sz="1800" dirty="0"/>
              <a:t>i</a:t>
            </a:r>
            <a:r>
              <a:rPr lang="en-US" sz="2800" dirty="0"/>
              <a:t> = </a:t>
            </a:r>
            <a:r>
              <a:rPr lang="el-GR" sz="2800" dirty="0"/>
              <a:t>Σ</a:t>
            </a:r>
            <a:r>
              <a:rPr lang="en-US" sz="2800" dirty="0" smtClean="0"/>
              <a:t> </a:t>
            </a:r>
            <a:r>
              <a:rPr lang="en-US" sz="1800" dirty="0"/>
              <a:t>j</a:t>
            </a:r>
            <a:r>
              <a:rPr lang="en-US" sz="2800" dirty="0"/>
              <a:t> </a:t>
            </a:r>
            <a:r>
              <a:rPr lang="en-US" sz="2800" dirty="0" err="1"/>
              <a:t>c</a:t>
            </a:r>
            <a:r>
              <a:rPr lang="en-US" sz="1400" dirty="0" err="1"/>
              <a:t>ij</a:t>
            </a:r>
            <a:r>
              <a:rPr lang="en-US" sz="2800" dirty="0"/>
              <a:t>  (counts of word or phrase)</a:t>
            </a:r>
            <a:endParaRPr lang="en-US" sz="2800" dirty="0" smtClean="0"/>
          </a:p>
          <a:p>
            <a:r>
              <a:rPr lang="en-US" sz="2800" dirty="0"/>
              <a:t>let v</a:t>
            </a:r>
            <a:r>
              <a:rPr lang="en-US" sz="1400" dirty="0"/>
              <a:t>i</a:t>
            </a:r>
            <a:r>
              <a:rPr lang="en-US" sz="2800" dirty="0"/>
              <a:t> be a </a:t>
            </a:r>
            <a:r>
              <a:rPr lang="en-US" sz="2800" dirty="0" err="1"/>
              <a:t>p</a:t>
            </a:r>
            <a:r>
              <a:rPr lang="en-US" sz="1400" dirty="0" err="1"/>
              <a:t>v</a:t>
            </a:r>
            <a:r>
              <a:rPr lang="en-US" sz="2800" dirty="0"/>
              <a:t>-vector of covariates on observation </a:t>
            </a:r>
            <a:r>
              <a:rPr lang="en-US" sz="2800" dirty="0" err="1"/>
              <a:t>i</a:t>
            </a:r>
            <a:r>
              <a:rPr lang="en-US" sz="2800" dirty="0"/>
              <a:t> = 1 . . . n. (</a:t>
            </a:r>
            <a:r>
              <a:rPr lang="en-US" sz="2800" dirty="0" smtClean="0"/>
              <a:t>attributes : author</a:t>
            </a:r>
            <a:r>
              <a:rPr lang="en-US" sz="2800" dirty="0"/>
              <a:t>, date, </a:t>
            </a:r>
            <a:r>
              <a:rPr lang="en-US" sz="2800" dirty="0" err="1"/>
              <a:t>etc</a:t>
            </a:r>
            <a:r>
              <a:rPr lang="en-US" sz="2800" dirty="0"/>
              <a:t>)</a:t>
            </a:r>
            <a:endParaRPr lang="en-US" sz="2800" dirty="0" smtClean="0"/>
          </a:p>
          <a:p>
            <a:r>
              <a:rPr lang="en-US" sz="2800" dirty="0"/>
              <a:t>An econometrician confronted with modeling counts data may first consider using a multinomial logistic regression: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572000"/>
            <a:ext cx="3783254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68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multinomial can be decomposed into independent Poissons </a:t>
            </a:r>
            <a:r>
              <a:rPr lang="en-US" sz="2400" dirty="0" smtClean="0"/>
              <a:t>conditional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Motivated by this decomposition, </a:t>
            </a:r>
            <a:r>
              <a:rPr lang="en-US" sz="2400" dirty="0" err="1">
                <a:solidFill>
                  <a:srgbClr val="FF0000"/>
                </a:solidFill>
              </a:rPr>
              <a:t>Taddy</a:t>
            </a:r>
            <a:r>
              <a:rPr lang="en-US" sz="2400" dirty="0">
                <a:solidFill>
                  <a:srgbClr val="FF0000"/>
                </a:solidFill>
              </a:rPr>
              <a:t> (2015) </a:t>
            </a:r>
            <a:r>
              <a:rPr lang="en-US" sz="2400" dirty="0"/>
              <a:t>develops the distributed multinomial regression (DMR), a parallel (independent) Poisson plug-in approximation to the </a:t>
            </a:r>
            <a:r>
              <a:rPr lang="en-US" sz="2400" dirty="0" smtClean="0"/>
              <a:t>multinomial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2286000"/>
            <a:ext cx="33432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4981575"/>
            <a:ext cx="39719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716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/>
              <a:t>so on so forth      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parameters for each category j can then be estimated independently with negative log likelihood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Approximation </a:t>
            </a:r>
            <a:r>
              <a:rPr lang="en-US" sz="2400" dirty="0" smtClean="0"/>
              <a:t>removes </a:t>
            </a:r>
            <a:r>
              <a:rPr lang="en-US" sz="2400" dirty="0"/>
              <a:t>the communication bottleneck of </a:t>
            </a:r>
            <a:r>
              <a:rPr lang="en-US" sz="2400" dirty="0" smtClean="0"/>
              <a:t>re-computing summation term and </a:t>
            </a:r>
            <a:r>
              <a:rPr lang="en-US" sz="2400" dirty="0"/>
              <a:t>allows for fast and scalable distributed estimation. 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Taddy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(2013, 2015) uses the DMR to estimate a low dimensional sufficient reduction projection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19400"/>
            <a:ext cx="42195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791200"/>
            <a:ext cx="210389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4213"/>
            <a:ext cx="1625648" cy="165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029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986</Words>
  <Application>Microsoft Office PowerPoint</Application>
  <PresentationFormat>On-screen Show (4:3)</PresentationFormat>
  <Paragraphs>119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Text Selection</vt:lpstr>
      <vt:lpstr>Summary </vt:lpstr>
      <vt:lpstr>Two attributes of text</vt:lpstr>
      <vt:lpstr>standard econometric approach  for descripting counts data</vt:lpstr>
      <vt:lpstr>DMR model (distributed multinomial regression) </vt:lpstr>
      <vt:lpstr>HDMR model</vt:lpstr>
      <vt:lpstr>DMR model</vt:lpstr>
      <vt:lpstr>PowerPoint Presentation</vt:lpstr>
      <vt:lpstr>so on so forth         </vt:lpstr>
      <vt:lpstr>Example</vt:lpstr>
      <vt:lpstr>HDMR model</vt:lpstr>
      <vt:lpstr>PowerPoint Presentation</vt:lpstr>
      <vt:lpstr>So on so force again</vt:lpstr>
      <vt:lpstr>PowerPoint Presentation</vt:lpstr>
      <vt:lpstr>PowerPoint Presentation</vt:lpstr>
      <vt:lpstr>Regularization</vt:lpstr>
      <vt:lpstr>PowerPoint Presentation</vt:lpstr>
      <vt:lpstr>Application</vt:lpstr>
      <vt:lpstr>PowerPoint Presentation</vt:lpstr>
      <vt:lpstr>covariates</vt:lpstr>
      <vt:lpstr>PowerPoint Presentation</vt:lpstr>
      <vt:lpstr>PowerPoint Presentation</vt:lpstr>
      <vt:lpstr>Icr: capital ratio rv: realized variance pd: price over annualized dividend ratio biznewspres: monthly average number of pages in section A</vt:lpstr>
      <vt:lpstr>PowerPoint Presentation</vt:lpstr>
      <vt:lpstr>Conclusion</vt:lpstr>
      <vt:lpstr>Discussions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Selection</dc:title>
  <dc:creator>slasher</dc:creator>
  <cp:lastModifiedBy>slasher</cp:lastModifiedBy>
  <cp:revision>61</cp:revision>
  <dcterms:created xsi:type="dcterms:W3CDTF">2006-08-16T00:00:00Z</dcterms:created>
  <dcterms:modified xsi:type="dcterms:W3CDTF">2018-09-12T19:08:30Z</dcterms:modified>
</cp:coreProperties>
</file>